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70" r:id="rId4"/>
    <p:sldId id="297" r:id="rId5"/>
    <p:sldId id="298" r:id="rId6"/>
    <p:sldId id="268" r:id="rId7"/>
    <p:sldId id="299" r:id="rId8"/>
    <p:sldId id="300" r:id="rId9"/>
    <p:sldId id="301" r:id="rId10"/>
    <p:sldId id="302" r:id="rId11"/>
    <p:sldId id="258" r:id="rId12"/>
    <p:sldId id="259" r:id="rId13"/>
    <p:sldId id="296" r:id="rId14"/>
    <p:sldId id="304" r:id="rId15"/>
    <p:sldId id="306" r:id="rId16"/>
    <p:sldId id="307" r:id="rId17"/>
    <p:sldId id="308" r:id="rId18"/>
    <p:sldId id="309" r:id="rId19"/>
    <p:sldId id="310" r:id="rId20"/>
    <p:sldId id="311" r:id="rId21"/>
    <p:sldId id="312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4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020"/>
    <p:restoredTop sz="94632"/>
  </p:normalViewPr>
  <p:slideViewPr>
    <p:cSldViewPr snapToGrid="0" snapToObjects="1" showGuides="1">
      <p:cViewPr>
        <p:scale>
          <a:sx n="69" d="100"/>
          <a:sy n="69" d="100"/>
        </p:scale>
        <p:origin x="2032" y="696"/>
      </p:cViewPr>
      <p:guideLst>
        <p:guide orient="horz" pos="204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D72E07-D754-B24F-A59D-D650CFB6B916}" type="datetimeFigureOut">
              <a:rPr lang="en-US" smtClean="0"/>
              <a:t>4/16/18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E21A52-7E0F-6448-BE18-986C98D8D3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9080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57A48-DEC5-1748-ABAB-BF709ACFF1A5}" type="datetimeFigureOut">
              <a:rPr lang="en-US" smtClean="0"/>
              <a:t>4/16/18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2B7C5-AA61-D643-88C0-D65539A09B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80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57A48-DEC5-1748-ABAB-BF709ACFF1A5}" type="datetimeFigureOut">
              <a:rPr lang="en-US" smtClean="0"/>
              <a:t>4/16/18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2B7C5-AA61-D643-88C0-D65539A09B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2525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57A48-DEC5-1748-ABAB-BF709ACFF1A5}" type="datetimeFigureOut">
              <a:rPr lang="en-US" smtClean="0"/>
              <a:t>4/16/18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2B7C5-AA61-D643-88C0-D65539A09B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6144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57A48-DEC5-1748-ABAB-BF709ACFF1A5}" type="datetimeFigureOut">
              <a:rPr lang="en-US" smtClean="0"/>
              <a:t>4/16/18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2B7C5-AA61-D643-88C0-D65539A09B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4640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57A48-DEC5-1748-ABAB-BF709ACFF1A5}" type="datetimeFigureOut">
              <a:rPr lang="en-US" smtClean="0"/>
              <a:t>4/16/18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2B7C5-AA61-D643-88C0-D65539A09B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2409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57A48-DEC5-1748-ABAB-BF709ACFF1A5}" type="datetimeFigureOut">
              <a:rPr lang="en-US" smtClean="0"/>
              <a:t>4/16/18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2B7C5-AA61-D643-88C0-D65539A09B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4196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57A48-DEC5-1748-ABAB-BF709ACFF1A5}" type="datetimeFigureOut">
              <a:rPr lang="en-US" smtClean="0"/>
              <a:t>4/16/18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2B7C5-AA61-D643-88C0-D65539A09B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207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57A48-DEC5-1748-ABAB-BF709ACFF1A5}" type="datetimeFigureOut">
              <a:rPr lang="en-US" smtClean="0"/>
              <a:t>4/16/18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2B7C5-AA61-D643-88C0-D65539A09B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236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57A48-DEC5-1748-ABAB-BF709ACFF1A5}" type="datetimeFigureOut">
              <a:rPr lang="en-US" smtClean="0"/>
              <a:t>4/16/18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2B7C5-AA61-D643-88C0-D65539A09B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2810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57A48-DEC5-1748-ABAB-BF709ACFF1A5}" type="datetimeFigureOut">
              <a:rPr lang="en-US" smtClean="0"/>
              <a:t>4/16/18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2B7C5-AA61-D643-88C0-D65539A09B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4614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57A48-DEC5-1748-ABAB-BF709ACFF1A5}" type="datetimeFigureOut">
              <a:rPr lang="en-US" smtClean="0"/>
              <a:t>4/16/18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2B7C5-AA61-D643-88C0-D65539A09B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0550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357A48-DEC5-1748-ABAB-BF709ACFF1A5}" type="datetimeFigureOut">
              <a:rPr lang="en-US" smtClean="0"/>
              <a:t>4/16/18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62B7C5-AA61-D643-88C0-D65539A09B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9944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Relationship Id="rId3" Type="http://schemas.openxmlformats.org/officeDocument/2006/relationships/image" Target="../media/image12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Relationship Id="rId3" Type="http://schemas.openxmlformats.org/officeDocument/2006/relationships/image" Target="../media/image14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4" Type="http://schemas.openxmlformats.org/officeDocument/2006/relationships/image" Target="../media/image1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4" Type="http://schemas.openxmlformats.org/officeDocument/2006/relationships/image" Target="../media/image23.emf"/><Relationship Id="rId5" Type="http://schemas.openxmlformats.org/officeDocument/2006/relationships/image" Target="../media/image24.emf"/><Relationship Id="rId6" Type="http://schemas.openxmlformats.org/officeDocument/2006/relationships/image" Target="../media/image25.emf"/><Relationship Id="rId7" Type="http://schemas.openxmlformats.org/officeDocument/2006/relationships/image" Target="../media/image2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emf"/><Relationship Id="rId3" Type="http://schemas.openxmlformats.org/officeDocument/2006/relationships/image" Target="../media/image28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emf"/><Relationship Id="rId3" Type="http://schemas.openxmlformats.org/officeDocument/2006/relationships/image" Target="../media/image31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emf"/><Relationship Id="rId3" Type="http://schemas.openxmlformats.org/officeDocument/2006/relationships/image" Target="../media/image2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4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Relationship Id="rId3" Type="http://schemas.openxmlformats.org/officeDocument/2006/relationships/image" Target="../media/image5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4" Type="http://schemas.openxmlformats.org/officeDocument/2006/relationships/image" Target="../media/image9.tiff"/><Relationship Id="rId5" Type="http://schemas.openxmlformats.org/officeDocument/2006/relationships/image" Target="../media/image10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Minimization strategies in </a:t>
            </a:r>
            <a:r>
              <a:rPr lang="en-US" dirty="0" err="1" smtClean="0"/>
              <a:t>ptychography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Adaptative</a:t>
            </a:r>
            <a:r>
              <a:rPr lang="en-US" dirty="0" smtClean="0"/>
              <a:t> step length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2466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Therefore we need to calculate the step which brings us from: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Applying the formula derived from the definition of minimizer and the Taylor expansion of the error metric function around \theta_{\hat{j}}, we obtain:</a:t>
            </a:r>
          </a:p>
          <a:p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Steepest descent method 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2460" y="2537460"/>
            <a:ext cx="6159500" cy="5715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0700" y="4373563"/>
            <a:ext cx="3314700" cy="180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827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Beyond the steepest descent: Minimization strategies theory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Adaptive step length theory (Marc </a:t>
            </a:r>
            <a:r>
              <a:rPr lang="en-US" dirty="0" err="1" smtClean="0"/>
              <a:t>Allain</a:t>
            </a:r>
            <a:r>
              <a:rPr lang="en-US" dirty="0" smtClean="0"/>
              <a:t>):</a:t>
            </a:r>
          </a:p>
          <a:p>
            <a:pPr lvl="1"/>
            <a:r>
              <a:rPr lang="en-US" dirty="0" smtClean="0"/>
              <a:t>Step beyond the Newton method where the step  taken along variable </a:t>
            </a:r>
            <a:r>
              <a:rPr lang="en-US" i="1" dirty="0" smtClean="0"/>
              <a:t>x</a:t>
            </a:r>
            <a:r>
              <a:rPr lang="en-US" dirty="0" smtClean="0"/>
              <a:t> to minimize the function </a:t>
            </a:r>
            <a:r>
              <a:rPr lang="en-US" i="1" dirty="0" smtClean="0"/>
              <a:t>f(x)</a:t>
            </a:r>
            <a:r>
              <a:rPr lang="en-US" dirty="0" smtClean="0"/>
              <a:t> is given by: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The Newton approach is inconvenient whenever we are far away from the minimum of </a:t>
            </a:r>
            <a:r>
              <a:rPr lang="en-US" i="1" dirty="0" smtClean="0"/>
              <a:t>f(x) </a:t>
            </a:r>
            <a:r>
              <a:rPr lang="en-US" dirty="0" smtClean="0"/>
              <a:t>at </a:t>
            </a:r>
            <a:r>
              <a:rPr lang="en-US" i="1" dirty="0" smtClean="0"/>
              <a:t>x_0</a:t>
            </a:r>
            <a:r>
              <a:rPr lang="en-US" dirty="0" smtClean="0"/>
              <a:t>, because </a:t>
            </a:r>
            <a:r>
              <a:rPr lang="en-US" i="1" dirty="0" smtClean="0"/>
              <a:t>f(x) </a:t>
            </a:r>
            <a:r>
              <a:rPr lang="en-US" dirty="0" smtClean="0"/>
              <a:t>is no longer well approximated by: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6900" y="2895921"/>
            <a:ext cx="3378200" cy="1320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8900" y="5432706"/>
            <a:ext cx="9474200" cy="10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0387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Minimization strategies theory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Adaptive step-length theory (Marc </a:t>
            </a:r>
            <a:r>
              <a:rPr lang="en-US" dirty="0" err="1" smtClean="0"/>
              <a:t>Allain</a:t>
            </a:r>
            <a:r>
              <a:rPr lang="en-US" dirty="0" smtClean="0"/>
              <a:t>):</a:t>
            </a:r>
          </a:p>
          <a:p>
            <a:pPr lvl="1"/>
            <a:r>
              <a:rPr lang="en-US" dirty="0" smtClean="0"/>
              <a:t>We need a new approach</a:t>
            </a:r>
            <a:r>
              <a:rPr lang="is-IS" dirty="0" smtClean="0"/>
              <a:t>… to take from Marc’s note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013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 of </a:t>
            </a:r>
            <a:r>
              <a:rPr lang="en-US" dirty="0" err="1" smtClean="0"/>
              <a:t>adaptative</a:t>
            </a:r>
            <a:r>
              <a:rPr lang="en-US" dirty="0" smtClean="0"/>
              <a:t> step to simulated data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Series of test on the rho and theta corrections</a:t>
            </a:r>
          </a:p>
        </p:txBody>
      </p:sp>
    </p:spTree>
    <p:extLst>
      <p:ext uri="{BB962C8B-B14F-4D97-AF65-F5344CB8AC3E}">
        <p14:creationId xmlns:p14="http://schemas.microsoft.com/office/powerpoint/2010/main" val="466553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Rho retrieval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Non distorted grid, perfect initial guess and noisy data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b="51402"/>
          <a:stretch/>
        </p:blipFill>
        <p:spPr>
          <a:xfrm>
            <a:off x="-1106760" y="2373014"/>
            <a:ext cx="14001668" cy="3803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2832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-232946"/>
            <a:ext cx="10515600" cy="1325563"/>
          </a:xfrm>
        </p:spPr>
        <p:txBody>
          <a:bodyPr/>
          <a:lstStyle/>
          <a:p>
            <a:r>
              <a:rPr lang="en-US" dirty="0" smtClean="0"/>
              <a:t>Theta retrieval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30361" y="781931"/>
            <a:ext cx="12192000" cy="4351338"/>
          </a:xfrm>
        </p:spPr>
        <p:txBody>
          <a:bodyPr/>
          <a:lstStyle/>
          <a:p>
            <a:r>
              <a:rPr lang="en-US" dirty="0"/>
              <a:t>Non distorted grid, perfect initial guess and noisy </a:t>
            </a:r>
            <a:r>
              <a:rPr lang="en-US" dirty="0" smtClean="0"/>
              <a:t>data</a:t>
            </a:r>
          </a:p>
          <a:p>
            <a:r>
              <a:rPr lang="en-US" dirty="0" smtClean="0"/>
              <a:t>/</a:t>
            </a:r>
            <a:r>
              <a:rPr lang="is-IS" dirty="0" smtClean="0"/>
              <a:t>…</a:t>
            </a:r>
            <a:r>
              <a:rPr lang="en-US" dirty="0" smtClean="0"/>
              <a:t>/</a:t>
            </a:r>
            <a:r>
              <a:rPr lang="en-US" dirty="0" err="1" smtClean="0"/>
              <a:t>Nanowire_ptychograpy</a:t>
            </a:r>
            <a:r>
              <a:rPr lang="en-US" dirty="0" smtClean="0"/>
              <a:t>/</a:t>
            </a:r>
            <a:r>
              <a:rPr lang="en-US" dirty="0" err="1" smtClean="0"/>
              <a:t>Irene_analysis</a:t>
            </a:r>
            <a:r>
              <a:rPr lang="en-US" dirty="0" smtClean="0"/>
              <a:t>/</a:t>
            </a:r>
            <a:r>
              <a:rPr lang="en-US" dirty="0" err="1" smtClean="0"/>
              <a:t>Theta_adaptative_step</a:t>
            </a:r>
            <a:r>
              <a:rPr lang="en-US" dirty="0" smtClean="0"/>
              <a:t>/results/</a:t>
            </a:r>
            <a:r>
              <a:rPr lang="en-US" dirty="0" err="1" smtClean="0"/>
              <a:t>NW_results_angle</a:t>
            </a:r>
            <a:r>
              <a:rPr lang="en-US" dirty="0" smtClean="0"/>
              <a:t> test</a:t>
            </a:r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-229701" y="2193788"/>
            <a:ext cx="8571267" cy="4664212"/>
            <a:chOff x="1468470" y="2193788"/>
            <a:chExt cx="8571267" cy="4664212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68470" y="2320271"/>
              <a:ext cx="8571267" cy="4537729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4024624" y="2519882"/>
              <a:ext cx="8034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Object</a:t>
              </a:r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250796" y="2193788"/>
              <a:ext cx="13147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Error metric</a:t>
              </a:r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8075880" y="2223959"/>
              <a:ext cx="8066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Angles</a:t>
              </a:r>
              <a:endParaRPr lang="en-US" dirty="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250796" y="6488668"/>
              <a:ext cx="10749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iterations</a:t>
              </a:r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941708" y="6475192"/>
              <a:ext cx="10749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iterations</a:t>
              </a:r>
              <a:endParaRPr lang="en-US"/>
            </a:p>
          </p:txBody>
        </p:sp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9088" y="2358114"/>
            <a:ext cx="4873489" cy="2882215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1334377" y="4757434"/>
            <a:ext cx="440094" cy="29822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4"/>
          <a:srcRect r="48790"/>
          <a:stretch/>
        </p:blipFill>
        <p:spPr>
          <a:xfrm>
            <a:off x="8702296" y="5152190"/>
            <a:ext cx="2105333" cy="1557261"/>
          </a:xfrm>
          <a:prstGeom prst="rect">
            <a:avLst/>
          </a:prstGeom>
        </p:spPr>
      </p:pic>
      <p:cxnSp>
        <p:nvCxnSpPr>
          <p:cNvPr id="17" name="Straight Arrow Connector 16"/>
          <p:cNvCxnSpPr/>
          <p:nvPr/>
        </p:nvCxnSpPr>
        <p:spPr>
          <a:xfrm flipH="1">
            <a:off x="10807629" y="5152190"/>
            <a:ext cx="526748" cy="42751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66301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Theta retrieval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Non distorted grid, perfect initial guess and noisy data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2"/>
          <a:srcRect l="8878" r="8776" b="35697"/>
          <a:stretch/>
        </p:blipFill>
        <p:spPr>
          <a:xfrm>
            <a:off x="838200" y="2194444"/>
            <a:ext cx="10515600" cy="4503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4737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Theta retrieval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1571237"/>
            <a:ext cx="10515600" cy="4351338"/>
          </a:xfrm>
        </p:spPr>
        <p:txBody>
          <a:bodyPr/>
          <a:lstStyle/>
          <a:p>
            <a:r>
              <a:rPr lang="en-US" dirty="0" smtClean="0"/>
              <a:t>Distorted </a:t>
            </a:r>
            <a:r>
              <a:rPr lang="en-US" dirty="0"/>
              <a:t>grid, perfect initial guess </a:t>
            </a:r>
            <a:r>
              <a:rPr lang="en-US" dirty="0" smtClean="0"/>
              <a:t>of rho, but wrong initial guess of angles </a:t>
            </a:r>
            <a:r>
              <a:rPr lang="en-US" smtClean="0"/>
              <a:t>and non-noisy </a:t>
            </a:r>
            <a:r>
              <a:rPr lang="en-US" dirty="0"/>
              <a:t>data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637" y="2295331"/>
            <a:ext cx="11644725" cy="4562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8885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0130" y="-44000"/>
            <a:ext cx="10515600" cy="1325563"/>
          </a:xfrm>
        </p:spPr>
        <p:txBody>
          <a:bodyPr/>
          <a:lstStyle/>
          <a:p>
            <a:r>
              <a:rPr lang="en-US" dirty="0" smtClean="0"/>
              <a:t>Theta retrieval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70755" y="1035647"/>
            <a:ext cx="6257733" cy="4351338"/>
          </a:xfrm>
        </p:spPr>
        <p:txBody>
          <a:bodyPr/>
          <a:lstStyle/>
          <a:p>
            <a:r>
              <a:rPr lang="en-US" dirty="0" smtClean="0"/>
              <a:t>Evolution of the angle value at different positions of the rocking curve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7959" r="53214" b="64120"/>
          <a:stretch/>
        </p:blipFill>
        <p:spPr>
          <a:xfrm>
            <a:off x="334342" y="3211316"/>
            <a:ext cx="4733731" cy="193239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9503" t="4083" r="51773" b="65198"/>
          <a:stretch/>
        </p:blipFill>
        <p:spPr>
          <a:xfrm>
            <a:off x="572276" y="5130721"/>
            <a:ext cx="4721290" cy="165442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l="9490" t="6013" r="51938" b="64450"/>
          <a:stretch/>
        </p:blipFill>
        <p:spPr>
          <a:xfrm>
            <a:off x="6624734" y="3147591"/>
            <a:ext cx="4702628" cy="15907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/>
          <a:srcRect l="8418" t="5723" r="52092" b="65784"/>
          <a:stretch/>
        </p:blipFill>
        <p:spPr>
          <a:xfrm>
            <a:off x="6232849" y="5152083"/>
            <a:ext cx="4814596" cy="153453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/>
          <a:srcRect r="51129" b="64553"/>
          <a:stretch/>
        </p:blipFill>
        <p:spPr>
          <a:xfrm>
            <a:off x="-664808" y="1695295"/>
            <a:ext cx="5958374" cy="190907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32242" y="0"/>
            <a:ext cx="6554829" cy="2416737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8572018" y="2387742"/>
            <a:ext cx="2083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Rocking angle, theta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34734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Theta retrieval: correcting the rocking curve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752081" y="6431070"/>
            <a:ext cx="1475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Rocking angle</a:t>
            </a:r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8172062" y="6324799"/>
            <a:ext cx="1475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Rocking angle</a:t>
            </a:r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l="9643" t="-648" r="51633" b="1014"/>
          <a:stretch/>
        </p:blipFill>
        <p:spPr>
          <a:xfrm>
            <a:off x="38876" y="1343607"/>
            <a:ext cx="5354217" cy="5079099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4428153" y="3704810"/>
            <a:ext cx="1866123" cy="7136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40 Iterations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l="8367" t="-2449" r="51531" b="-457"/>
          <a:stretch/>
        </p:blipFill>
        <p:spPr>
          <a:xfrm>
            <a:off x="6192417" y="1304746"/>
            <a:ext cx="5306008" cy="5020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3296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Minimization strategies theory</a:t>
            </a:r>
          </a:p>
          <a:p>
            <a:pPr lvl="1"/>
            <a:r>
              <a:rPr lang="en-US" dirty="0" smtClean="0"/>
              <a:t>Code to calculate and </a:t>
            </a:r>
            <a:r>
              <a:rPr lang="en-US" dirty="0" err="1" smtClean="0"/>
              <a:t>adaptative</a:t>
            </a:r>
            <a:r>
              <a:rPr lang="en-US" dirty="0" smtClean="0"/>
              <a:t> step length for object correction and angular positions correction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Application to simulated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45750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Theta and rho retrieval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Perfect initial guess but distorted angles. </a:t>
            </a:r>
          </a:p>
          <a:p>
            <a:r>
              <a:rPr lang="en-US" dirty="0" smtClean="0"/>
              <a:t>Rho and theta algorithm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882900"/>
            <a:ext cx="9880600" cy="397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265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Rocking curve correction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42760"/>
          <a:stretch/>
        </p:blipFill>
        <p:spPr>
          <a:xfrm>
            <a:off x="-773761" y="1251839"/>
            <a:ext cx="7564734" cy="531691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r="37529"/>
          <a:stretch/>
        </p:blipFill>
        <p:spPr>
          <a:xfrm>
            <a:off x="5581002" y="970358"/>
            <a:ext cx="6610998" cy="5598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1567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Bragg Coherent Diffraction Imaging (BCDI)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Geometry of the experiment and rocking curve scan</a:t>
            </a:r>
          </a:p>
        </p:txBody>
      </p:sp>
    </p:spTree>
    <p:extLst>
      <p:ext uri="{BB962C8B-B14F-4D97-AF65-F5344CB8AC3E}">
        <p14:creationId xmlns:p14="http://schemas.microsoft.com/office/powerpoint/2010/main" val="628466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Sample and experiment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79" t="31884" r="22905" b="27923"/>
          <a:stretch/>
        </p:blipFill>
        <p:spPr>
          <a:xfrm>
            <a:off x="1444488" y="2702580"/>
            <a:ext cx="3949148" cy="3802882"/>
          </a:xfrm>
          <a:prstGeom prst="rect">
            <a:avLst/>
          </a:prstGeom>
        </p:spPr>
      </p:pic>
      <p:sp>
        <p:nvSpPr>
          <p:cNvPr id="5" name="Freeform 4"/>
          <p:cNvSpPr/>
          <p:nvPr/>
        </p:nvSpPr>
        <p:spPr>
          <a:xfrm>
            <a:off x="1895061" y="4293704"/>
            <a:ext cx="3260035" cy="1126435"/>
          </a:xfrm>
          <a:custGeom>
            <a:avLst/>
            <a:gdLst>
              <a:gd name="connsiteX0" fmla="*/ 0 w 3260035"/>
              <a:gd name="connsiteY0" fmla="*/ 304800 h 1126435"/>
              <a:gd name="connsiteX1" fmla="*/ 940904 w 3260035"/>
              <a:gd name="connsiteY1" fmla="*/ 1126435 h 1126435"/>
              <a:gd name="connsiteX2" fmla="*/ 3260035 w 3260035"/>
              <a:gd name="connsiteY2" fmla="*/ 808383 h 1126435"/>
              <a:gd name="connsiteX3" fmla="*/ 2319130 w 3260035"/>
              <a:gd name="connsiteY3" fmla="*/ 0 h 1126435"/>
              <a:gd name="connsiteX4" fmla="*/ 0 w 3260035"/>
              <a:gd name="connsiteY4" fmla="*/ 304800 h 1126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60035" h="1126435">
                <a:moveTo>
                  <a:pt x="0" y="304800"/>
                </a:moveTo>
                <a:lnTo>
                  <a:pt x="940904" y="1126435"/>
                </a:lnTo>
                <a:lnTo>
                  <a:pt x="3260035" y="808383"/>
                </a:lnTo>
                <a:lnTo>
                  <a:pt x="2319130" y="0"/>
                </a:lnTo>
                <a:lnTo>
                  <a:pt x="0" y="304800"/>
                </a:lnTo>
                <a:close/>
              </a:path>
            </a:pathLst>
          </a:custGeom>
          <a:solidFill>
            <a:schemeClr val="accent1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5"/>
          <p:cNvSpPr/>
          <p:nvPr/>
        </p:nvSpPr>
        <p:spPr>
          <a:xfrm>
            <a:off x="1895060" y="4991858"/>
            <a:ext cx="3260035" cy="1126435"/>
          </a:xfrm>
          <a:custGeom>
            <a:avLst/>
            <a:gdLst>
              <a:gd name="connsiteX0" fmla="*/ 0 w 3260035"/>
              <a:gd name="connsiteY0" fmla="*/ 304800 h 1126435"/>
              <a:gd name="connsiteX1" fmla="*/ 940904 w 3260035"/>
              <a:gd name="connsiteY1" fmla="*/ 1126435 h 1126435"/>
              <a:gd name="connsiteX2" fmla="*/ 3260035 w 3260035"/>
              <a:gd name="connsiteY2" fmla="*/ 808383 h 1126435"/>
              <a:gd name="connsiteX3" fmla="*/ 2319130 w 3260035"/>
              <a:gd name="connsiteY3" fmla="*/ 0 h 1126435"/>
              <a:gd name="connsiteX4" fmla="*/ 0 w 3260035"/>
              <a:gd name="connsiteY4" fmla="*/ 304800 h 1126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60035" h="1126435">
                <a:moveTo>
                  <a:pt x="0" y="304800"/>
                </a:moveTo>
                <a:lnTo>
                  <a:pt x="940904" y="1126435"/>
                </a:lnTo>
                <a:lnTo>
                  <a:pt x="3260035" y="808383"/>
                </a:lnTo>
                <a:lnTo>
                  <a:pt x="2319130" y="0"/>
                </a:lnTo>
                <a:lnTo>
                  <a:pt x="0" y="304800"/>
                </a:lnTo>
                <a:close/>
              </a:path>
            </a:pathLst>
          </a:custGeom>
          <a:solidFill>
            <a:schemeClr val="accent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/>
          <p:cNvSpPr/>
          <p:nvPr/>
        </p:nvSpPr>
        <p:spPr>
          <a:xfrm>
            <a:off x="2822713" y="5088835"/>
            <a:ext cx="2372139" cy="1033669"/>
          </a:xfrm>
          <a:custGeom>
            <a:avLst/>
            <a:gdLst>
              <a:gd name="connsiteX0" fmla="*/ 0 w 2372139"/>
              <a:gd name="connsiteY0" fmla="*/ 304800 h 1033669"/>
              <a:gd name="connsiteX1" fmla="*/ 0 w 2372139"/>
              <a:gd name="connsiteY1" fmla="*/ 1033669 h 1033669"/>
              <a:gd name="connsiteX2" fmla="*/ 2372139 w 2372139"/>
              <a:gd name="connsiteY2" fmla="*/ 702365 h 1033669"/>
              <a:gd name="connsiteX3" fmla="*/ 2358887 w 2372139"/>
              <a:gd name="connsiteY3" fmla="*/ 0 h 1033669"/>
              <a:gd name="connsiteX4" fmla="*/ 0 w 2372139"/>
              <a:gd name="connsiteY4" fmla="*/ 304800 h 10336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72139" h="1033669">
                <a:moveTo>
                  <a:pt x="0" y="304800"/>
                </a:moveTo>
                <a:lnTo>
                  <a:pt x="0" y="1033669"/>
                </a:lnTo>
                <a:lnTo>
                  <a:pt x="2372139" y="702365"/>
                </a:lnTo>
                <a:lnTo>
                  <a:pt x="2358887" y="0"/>
                </a:lnTo>
                <a:lnTo>
                  <a:pt x="0" y="304800"/>
                </a:lnTo>
                <a:close/>
              </a:path>
            </a:pathLst>
          </a:custGeom>
          <a:solidFill>
            <a:schemeClr val="accent1">
              <a:alpha val="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1900930" y="4297827"/>
            <a:ext cx="2372139" cy="1033669"/>
          </a:xfrm>
          <a:custGeom>
            <a:avLst/>
            <a:gdLst>
              <a:gd name="connsiteX0" fmla="*/ 0 w 2372139"/>
              <a:gd name="connsiteY0" fmla="*/ 304800 h 1033669"/>
              <a:gd name="connsiteX1" fmla="*/ 0 w 2372139"/>
              <a:gd name="connsiteY1" fmla="*/ 1033669 h 1033669"/>
              <a:gd name="connsiteX2" fmla="*/ 2372139 w 2372139"/>
              <a:gd name="connsiteY2" fmla="*/ 702365 h 1033669"/>
              <a:gd name="connsiteX3" fmla="*/ 2358887 w 2372139"/>
              <a:gd name="connsiteY3" fmla="*/ 0 h 1033669"/>
              <a:gd name="connsiteX4" fmla="*/ 0 w 2372139"/>
              <a:gd name="connsiteY4" fmla="*/ 304800 h 10336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72139" h="1033669">
                <a:moveTo>
                  <a:pt x="0" y="304800"/>
                </a:moveTo>
                <a:lnTo>
                  <a:pt x="0" y="1033669"/>
                </a:lnTo>
                <a:lnTo>
                  <a:pt x="2372139" y="702365"/>
                </a:lnTo>
                <a:lnTo>
                  <a:pt x="2358887" y="0"/>
                </a:lnTo>
                <a:lnTo>
                  <a:pt x="0" y="304800"/>
                </a:lnTo>
                <a:close/>
              </a:path>
            </a:pathLst>
          </a:custGeom>
          <a:solidFill>
            <a:schemeClr val="accent1">
              <a:alpha val="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/>
          <p:nvPr/>
        </p:nvSpPr>
        <p:spPr>
          <a:xfrm>
            <a:off x="1895061" y="4611757"/>
            <a:ext cx="927652" cy="1497495"/>
          </a:xfrm>
          <a:custGeom>
            <a:avLst/>
            <a:gdLst>
              <a:gd name="connsiteX0" fmla="*/ 13252 w 927652"/>
              <a:gd name="connsiteY0" fmla="*/ 0 h 1497495"/>
              <a:gd name="connsiteX1" fmla="*/ 0 w 927652"/>
              <a:gd name="connsiteY1" fmla="*/ 715617 h 1497495"/>
              <a:gd name="connsiteX2" fmla="*/ 927652 w 927652"/>
              <a:gd name="connsiteY2" fmla="*/ 1497495 h 1497495"/>
              <a:gd name="connsiteX3" fmla="*/ 927652 w 927652"/>
              <a:gd name="connsiteY3" fmla="*/ 808382 h 1497495"/>
              <a:gd name="connsiteX4" fmla="*/ 13252 w 927652"/>
              <a:gd name="connsiteY4" fmla="*/ 0 h 14974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27652" h="1497495">
                <a:moveTo>
                  <a:pt x="13252" y="0"/>
                </a:moveTo>
                <a:lnTo>
                  <a:pt x="0" y="715617"/>
                </a:lnTo>
                <a:lnTo>
                  <a:pt x="927652" y="1497495"/>
                </a:lnTo>
                <a:lnTo>
                  <a:pt x="927652" y="808382"/>
                </a:lnTo>
                <a:lnTo>
                  <a:pt x="13252" y="0"/>
                </a:lnTo>
                <a:close/>
              </a:path>
            </a:pathLst>
          </a:custGeom>
          <a:solidFill>
            <a:schemeClr val="accent1">
              <a:alpha val="1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/>
        </p:nvSpPr>
        <p:spPr>
          <a:xfrm>
            <a:off x="4227443" y="4306957"/>
            <a:ext cx="940905" cy="1510747"/>
          </a:xfrm>
          <a:custGeom>
            <a:avLst/>
            <a:gdLst>
              <a:gd name="connsiteX0" fmla="*/ 13253 w 940905"/>
              <a:gd name="connsiteY0" fmla="*/ 0 h 1510747"/>
              <a:gd name="connsiteX1" fmla="*/ 0 w 940905"/>
              <a:gd name="connsiteY1" fmla="*/ 689113 h 1510747"/>
              <a:gd name="connsiteX2" fmla="*/ 940905 w 940905"/>
              <a:gd name="connsiteY2" fmla="*/ 1510747 h 1510747"/>
              <a:gd name="connsiteX3" fmla="*/ 927653 w 940905"/>
              <a:gd name="connsiteY3" fmla="*/ 795130 h 1510747"/>
              <a:gd name="connsiteX4" fmla="*/ 13253 w 940905"/>
              <a:gd name="connsiteY4" fmla="*/ 0 h 15107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40905" h="1510747">
                <a:moveTo>
                  <a:pt x="13253" y="0"/>
                </a:moveTo>
                <a:lnTo>
                  <a:pt x="0" y="689113"/>
                </a:lnTo>
                <a:lnTo>
                  <a:pt x="940905" y="1510747"/>
                </a:lnTo>
                <a:lnTo>
                  <a:pt x="927653" y="795130"/>
                </a:lnTo>
                <a:lnTo>
                  <a:pt x="13253" y="0"/>
                </a:lnTo>
                <a:close/>
              </a:path>
            </a:pathLst>
          </a:custGeom>
          <a:solidFill>
            <a:schemeClr val="accent1"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4697895" y="3061252"/>
            <a:ext cx="10933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solidFill>
                  <a:srgbClr val="FF0000"/>
                </a:solidFill>
              </a:rPr>
              <a:t>Incoming beam</a:t>
            </a:r>
            <a:endParaRPr lang="en-US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276060" y="3452210"/>
            <a:ext cx="10933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Outgoing beam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160647" y="2342954"/>
            <a:ext cx="1093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Detector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/>
          <a:srcRect t="45462"/>
          <a:stretch/>
        </p:blipFill>
        <p:spPr>
          <a:xfrm>
            <a:off x="6321288" y="3452210"/>
            <a:ext cx="5423541" cy="2724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870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2835" y="1180893"/>
            <a:ext cx="5423541" cy="499607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3347" y="3469133"/>
            <a:ext cx="763490" cy="491196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Introduction: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774635" cy="4351338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 smtClean="0"/>
                  <a:t>A rocking scan allows to explore the shape of a Bragg reflection in 3D to retrieve information about the strain field, dislocations and defects in a crystalline sample</a:t>
                </a:r>
              </a:p>
              <a:p>
                <a:r>
                  <a:rPr lang="en-US" dirty="0" smtClean="0"/>
                  <a:t>It is essential to control the angular position of the sample with respect to the incoming/outgoing beam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𝜃</m:t>
                    </m:r>
                  </m:oMath>
                </a14:m>
                <a:endParaRPr lang="en-US" dirty="0" smtClean="0"/>
              </a:p>
              <a:p>
                <a:r>
                  <a:rPr lang="en-US" dirty="0" smtClean="0"/>
                  <a:t>How can we correct and use the data, if there is some incertitude about the value of these angles which have been scanned?</a:t>
                </a:r>
                <a:endParaRPr lang="en-US" dirty="0"/>
              </a:p>
            </p:txBody>
          </p:sp>
        </mc:Choice>
        <mc:Fallback xmlns="">
          <p:sp>
            <p:nvSpPr>
              <p:cNvPr id="6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774635" cy="4351338"/>
              </a:xfrm>
              <a:blipFill rotWithShape="0">
                <a:blip r:embed="rId4"/>
                <a:stretch>
                  <a:fillRect l="-1690" t="-2801" r="-21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03226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Theory of adaptive step to improve BCDI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Improving steepest descent algorithms and application to the rocking curve scan angles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4221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Steepest descent method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Is a category within the general </a:t>
            </a:r>
            <a:r>
              <a:rPr lang="en-US" i="1" dirty="0" smtClean="0"/>
              <a:t>line search method</a:t>
            </a:r>
            <a:endParaRPr lang="en-US" dirty="0" smtClean="0"/>
          </a:p>
          <a:p>
            <a:r>
              <a:rPr lang="en-US" dirty="0" smtClean="0"/>
              <a:t>The goal is to find the value of the variable x* which minimizes a certain function f(x):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We use the Taylor expansion of f(x) to explore its behavior in the vicinity of x_0 (initial value of the variable x) and to decide the new step: x_0+𝛅x</a:t>
            </a:r>
          </a:p>
          <a:p>
            <a:pPr lvl="1"/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592" y="5437489"/>
            <a:ext cx="10566400" cy="1016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0" y="2952750"/>
            <a:ext cx="609600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41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to calculate the step?  if x* = x_0+𝛅x is a minimizer, then:</a:t>
            </a:r>
          </a:p>
          <a:p>
            <a:endParaRPr lang="en-US" dirty="0" smtClean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Steepest descent method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6730" y="2532063"/>
            <a:ext cx="8801100" cy="364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142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the case of a BCDI experiment, the function that we want to minimize is the error metric defined as: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5103472" y="2864252"/>
            <a:ext cx="1588946" cy="1122744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6342927" y="5504491"/>
            <a:ext cx="3819645" cy="112274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7153154" y="2743200"/>
            <a:ext cx="1504709" cy="112274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Steepest descent method 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3321934" y="3703899"/>
            <a:ext cx="0" cy="5092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0484" y="4348122"/>
            <a:ext cx="342900" cy="469900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>
            <a:off x="8052604" y="3775276"/>
            <a:ext cx="0" cy="5092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/>
          <p:cNvGrpSpPr/>
          <p:nvPr/>
        </p:nvGrpSpPr>
        <p:grpSpPr>
          <a:xfrm>
            <a:off x="6449510" y="4333154"/>
            <a:ext cx="3713062" cy="1122744"/>
            <a:chOff x="7025833" y="4206366"/>
            <a:chExt cx="3713062" cy="1122744"/>
          </a:xfrm>
        </p:grpSpPr>
        <p:sp>
          <p:nvSpPr>
            <p:cNvPr id="16" name="Rectangle 15"/>
            <p:cNvSpPr/>
            <p:nvPr/>
          </p:nvSpPr>
          <p:spPr>
            <a:xfrm>
              <a:off x="7025833" y="4206366"/>
              <a:ext cx="3713062" cy="112274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845706" y="4285882"/>
              <a:ext cx="21991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Calculated intensity:</a:t>
              </a:r>
              <a:endParaRPr lang="en-US" dirty="0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6981945" y="5569316"/>
            <a:ext cx="2774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Calculated diffracted wave: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072124" y="4335083"/>
            <a:ext cx="11678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Measured</a:t>
            </a:r>
          </a:p>
          <a:p>
            <a:r>
              <a:rPr lang="en-US" dirty="0" smtClean="0"/>
              <a:t>intensity</a:t>
            </a:r>
            <a:endParaRPr lang="en-US" dirty="0"/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5751171" y="3865944"/>
            <a:ext cx="0" cy="5092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5509" y="4768469"/>
            <a:ext cx="3390900" cy="5715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3400" y="2665226"/>
            <a:ext cx="6045200" cy="13589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2217" y="5966753"/>
            <a:ext cx="3477320" cy="519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9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709</TotalTime>
  <Words>532</Words>
  <Application>Microsoft Macintosh PowerPoint</Application>
  <PresentationFormat>Widescreen</PresentationFormat>
  <Paragraphs>77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Calibri</vt:lpstr>
      <vt:lpstr>Calibri Light</vt:lpstr>
      <vt:lpstr>Cambria Math</vt:lpstr>
      <vt:lpstr>Office Theme</vt:lpstr>
      <vt:lpstr>Minimization strategies in ptychography</vt:lpstr>
      <vt:lpstr>Outline</vt:lpstr>
      <vt:lpstr>Bragg Coherent Diffraction Imaging (BCDI)</vt:lpstr>
      <vt:lpstr>Introduction</vt:lpstr>
      <vt:lpstr>Introduction:</vt:lpstr>
      <vt:lpstr>Theory of adaptive step to improve BCDI</vt:lpstr>
      <vt:lpstr>Steepest descent method </vt:lpstr>
      <vt:lpstr>Steepest descent method</vt:lpstr>
      <vt:lpstr>Steepest descent method </vt:lpstr>
      <vt:lpstr>Steepest descent method </vt:lpstr>
      <vt:lpstr>Beyond the steepest descent: Minimization strategies theory</vt:lpstr>
      <vt:lpstr>Minimization strategies theory</vt:lpstr>
      <vt:lpstr>Application of adaptative step to simulated data</vt:lpstr>
      <vt:lpstr>Rho retrieval</vt:lpstr>
      <vt:lpstr>Theta retrieval</vt:lpstr>
      <vt:lpstr>Theta retrieval</vt:lpstr>
      <vt:lpstr>Theta retrieval</vt:lpstr>
      <vt:lpstr>Theta retrieval</vt:lpstr>
      <vt:lpstr>Theta retrieval: correcting the rocking curve</vt:lpstr>
      <vt:lpstr>Theta and rho retrieval</vt:lpstr>
      <vt:lpstr>Rocking curve correction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Minimization strategies in ptychography</dc:title>
  <dc:creator>Microsoft Office User</dc:creator>
  <cp:lastModifiedBy>Microsoft Office User</cp:lastModifiedBy>
  <cp:revision>52</cp:revision>
  <dcterms:created xsi:type="dcterms:W3CDTF">2018-02-22T17:51:53Z</dcterms:created>
  <dcterms:modified xsi:type="dcterms:W3CDTF">2018-04-17T04:04:27Z</dcterms:modified>
</cp:coreProperties>
</file>